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58" r:id="rId4"/>
    <p:sldId id="259" r:id="rId5"/>
    <p:sldId id="262" r:id="rId6"/>
    <p:sldId id="263" r:id="rId7"/>
    <p:sldId id="264" r:id="rId8"/>
    <p:sldId id="393" r:id="rId9"/>
    <p:sldId id="395" r:id="rId10"/>
    <p:sldId id="394" r:id="rId11"/>
    <p:sldId id="398" r:id="rId12"/>
    <p:sldId id="291" r:id="rId13"/>
    <p:sldId id="399" r:id="rId14"/>
    <p:sldId id="534" r:id="rId15"/>
    <p:sldId id="536" r:id="rId16"/>
    <p:sldId id="533" r:id="rId17"/>
    <p:sldId id="535" r:id="rId18"/>
    <p:sldId id="537" r:id="rId19"/>
    <p:sldId id="538" r:id="rId20"/>
    <p:sldId id="544" r:id="rId21"/>
    <p:sldId id="539" r:id="rId22"/>
    <p:sldId id="540" r:id="rId23"/>
    <p:sldId id="545" r:id="rId24"/>
    <p:sldId id="541" r:id="rId25"/>
    <p:sldId id="542" r:id="rId26"/>
    <p:sldId id="546" r:id="rId27"/>
    <p:sldId id="265" r:id="rId28"/>
    <p:sldId id="543" r:id="rId29"/>
    <p:sldId id="305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47D8"/>
    <a:srgbClr val="0031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5"/>
    <p:restoredTop sz="94737"/>
  </p:normalViewPr>
  <p:slideViewPr>
    <p:cSldViewPr snapToGrid="0" snapToObjects="1">
      <p:cViewPr varScale="1">
        <p:scale>
          <a:sx n="94" d="100"/>
          <a:sy n="94" d="100"/>
        </p:scale>
        <p:origin x="224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jpeg>
</file>

<file path=ppt/media/image10.jpe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png>
</file>

<file path=ppt/media/image19.png>
</file>

<file path=ppt/media/image2.tiff>
</file>

<file path=ppt/media/image20.png>
</file>

<file path=ppt/media/image21.png>
</file>

<file path=ppt/media/image22.jpeg>
</file>

<file path=ppt/media/image23.jpeg>
</file>

<file path=ppt/media/image3.tiff>
</file>

<file path=ppt/media/image4.tiff>
</file>

<file path=ppt/media/image5.tiff>
</file>

<file path=ppt/media/image6.tiff>
</file>

<file path=ppt/media/image7.png>
</file>

<file path=ppt/media/image8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606E59-6DA7-0F48-86B8-BFB7FA6A4139}" type="datetimeFigureOut">
              <a:rPr lang="en-US" smtClean="0"/>
              <a:t>7/24/20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7D8C07-B77F-444D-8321-6D8715752B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3069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BC836-B338-0544-ABCB-1D39377F52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74B4B0-25FE-7D4E-9434-38A21D0612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2C9D2F-B019-804A-99F3-17DE412F29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6958-BDCE-3045-BE6F-3493E2D7E8CA}" type="datetimeFigureOut">
              <a:rPr lang="en-US" smtClean="0"/>
              <a:t>7/24/20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066E4D-6CC2-1640-B2C8-AB08DA8BDE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5E2718-24A9-614F-9933-CCD964DC0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ECD51-8B8B-8446-855C-639D9DD5D3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2800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6EC1D-9169-874F-93DF-0E5DAE84D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F83815-954C-C04E-9449-3E5F031884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5DF180-1FFD-5545-861B-56FDEC7E83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6958-BDCE-3045-BE6F-3493E2D7E8CA}" type="datetimeFigureOut">
              <a:rPr lang="en-US" smtClean="0"/>
              <a:t>7/24/20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F7270D-8A59-B845-83B7-2741DD161C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0BD3FD-E317-0A46-B962-D86280FC0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ECD51-8B8B-8446-855C-639D9DD5D3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6845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8760044-79EE-FB46-BC40-371636A4A21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ECB886-9814-4D4F-959A-80B1AD5CE9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63571A-CF70-8742-B709-0A64CD562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6958-BDCE-3045-BE6F-3493E2D7E8CA}" type="datetimeFigureOut">
              <a:rPr lang="en-US" smtClean="0"/>
              <a:t>7/24/20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53E25E-17AA-774E-A39C-448ADE5EE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1040D1-0071-5146-A48F-E16B72553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ECD51-8B8B-8446-855C-639D9DD5D3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8221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325EE7-0C9D-EF4B-9966-22447E9B2F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8668F8-2B92-0A4E-9370-704346DF51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D82B34-2D98-554F-AB60-A3B3896479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6958-BDCE-3045-BE6F-3493E2D7E8CA}" type="datetimeFigureOut">
              <a:rPr lang="en-US" smtClean="0"/>
              <a:t>7/24/20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338ADB-3F5E-4844-BFF0-7E86D0530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0FAC0F-DC47-C24F-A116-AF1D83E614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ECD51-8B8B-8446-855C-639D9DD5D3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7913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BF862-05E2-BF4F-9318-DD1D7EB82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314CBE-6FDF-E542-85F2-C956DFD744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D9411E-61E3-E645-85AB-199291D94E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6958-BDCE-3045-BE6F-3493E2D7E8CA}" type="datetimeFigureOut">
              <a:rPr lang="en-US" smtClean="0"/>
              <a:t>7/24/20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4D33B3-79B5-9844-8AE2-67A96CEC6F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D49B19-9E59-5343-A718-2C0511CED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ECD51-8B8B-8446-855C-639D9DD5D3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461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2345A-3E30-D545-A6E3-F80CFA00C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68C2BC-83D8-9C43-B937-F0D157B684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9191A0-3BFA-EA48-B72F-CC557339FE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A67E26-895A-3645-AC06-240966936D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6958-BDCE-3045-BE6F-3493E2D7E8CA}" type="datetimeFigureOut">
              <a:rPr lang="en-US" smtClean="0"/>
              <a:t>7/24/20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E225C7-0E8D-3647-BD9F-C86B961D6F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4898EC-19FF-B249-835E-8EAD9A593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ECD51-8B8B-8446-855C-639D9DD5D3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5629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C4DF6-1DB2-7B4E-B57B-1A6E06E88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68FEF3-BB99-254A-BFC5-3C1FA5ED7D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1E9907-A998-DD4F-9439-C466873BF1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02C248-C679-584F-B856-0CE8B158AE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604DD81-33CD-2848-ACB2-578584E08D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1452578-6C78-854D-97E9-0DA7BA97F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6958-BDCE-3045-BE6F-3493E2D7E8CA}" type="datetimeFigureOut">
              <a:rPr lang="en-US" smtClean="0"/>
              <a:t>7/24/20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B505DC-0347-7F45-8D30-9E172B745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429BD4D-555C-7649-8E09-D6AFFCEED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ECD51-8B8B-8446-855C-639D9DD5D3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5063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8240F-54D9-614B-AA98-A985855192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33B27C3-77AD-B14D-9A63-93106FE544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6958-BDCE-3045-BE6F-3493E2D7E8CA}" type="datetimeFigureOut">
              <a:rPr lang="en-US" smtClean="0"/>
              <a:t>7/24/20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CF8818-F975-B34B-AF33-3BA2005C3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EC6327-7C49-2344-B922-D87ACCE6A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ECD51-8B8B-8446-855C-639D9DD5D3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2467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E36CDDE-EFF8-5B4E-9A75-EBB16DA3D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6958-BDCE-3045-BE6F-3493E2D7E8CA}" type="datetimeFigureOut">
              <a:rPr lang="en-US" smtClean="0"/>
              <a:t>7/24/20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F91708F-ED49-294B-8693-3FCE5D34D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1F4673-8A1F-3146-986A-211C61805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ECD51-8B8B-8446-855C-639D9DD5D3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713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2D61A2-5043-F047-893D-E2DBAC1CE7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A69EBC-E3E1-0540-99E3-DF8E2541A4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1BB7F1-346E-CD49-9FBC-E444B7B985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A64BF0-7D3D-4540-9162-AE052566E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6958-BDCE-3045-BE6F-3493E2D7E8CA}" type="datetimeFigureOut">
              <a:rPr lang="en-US" smtClean="0"/>
              <a:t>7/24/20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6EE3CE-E2B3-E647-9D46-28BF8147F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9EFD01-DC55-E141-9BBC-4406860EE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ECD51-8B8B-8446-855C-639D9DD5D3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9706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0E216D-8CAC-1248-A42E-206724E50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BE586E-5C3D-FE4B-AC18-C2ED378603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B5321B-8E85-924A-B377-F0A074FA3B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45BAAA-A4D4-EE4C-A30A-9C4050646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6958-BDCE-3045-BE6F-3493E2D7E8CA}" type="datetimeFigureOut">
              <a:rPr lang="en-US" smtClean="0"/>
              <a:t>7/24/20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9ABEB7-767C-5F41-BACC-ECBDD7F44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E0B6EF-16DD-5D47-8EF1-2602F9827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ECD51-8B8B-8446-855C-639D9DD5D3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896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935E409-843F-7B44-B158-89CDD9FEA9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376EFB-CFD3-0644-8C26-70544DAE1E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85E18B-31CD-7340-9ED9-1DBB8CAC54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A06958-BDCE-3045-BE6F-3493E2D7E8CA}" type="datetimeFigureOut">
              <a:rPr lang="en-US" smtClean="0"/>
              <a:t>7/24/20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965CF0-6350-AB4D-B20B-470293275C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A6910E-8C8E-F241-94C7-E4EC9933F2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DECD51-8B8B-8446-855C-639D9DD5D3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507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tif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EA06C4E-029D-B24C-B1C1-0E137E6379E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7336"/>
            <a:ext cx="12192001" cy="685066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07B801E-F83D-9B46-A0B9-541250D915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85383"/>
            <a:ext cx="9144000" cy="3012909"/>
          </a:xfrm>
          <a:solidFill>
            <a:schemeClr val="bg1"/>
          </a:solidFill>
          <a:ln w="76200"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47D8"/>
                </a:solidFill>
              </a:rPr>
              <a:t>Using plant </a:t>
            </a:r>
            <a:r>
              <a:rPr lang="en-US" dirty="0" err="1">
                <a:solidFill>
                  <a:srgbClr val="0047D8"/>
                </a:solidFill>
              </a:rPr>
              <a:t>ecophysiological</a:t>
            </a:r>
            <a:r>
              <a:rPr lang="en-US" dirty="0">
                <a:solidFill>
                  <a:srgbClr val="0047D8"/>
                </a:solidFill>
              </a:rPr>
              <a:t> theory to derive mechanisms from large-scale datasets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68F9EC-54AC-6840-A796-DD90BDA5CF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3821373"/>
            <a:ext cx="9448800" cy="2268941"/>
          </a:xfrm>
          <a:solidFill>
            <a:schemeClr val="bg1"/>
          </a:solidFill>
          <a:ln w="76200"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en-US" sz="4000" dirty="0"/>
              <a:t>Nick Smith</a:t>
            </a:r>
          </a:p>
          <a:p>
            <a:r>
              <a:rPr lang="en-US" sz="4000" dirty="0"/>
              <a:t>Texas Tech University</a:t>
            </a:r>
          </a:p>
          <a:p>
            <a:r>
              <a:rPr lang="en-US" sz="4000" dirty="0" err="1"/>
              <a:t>nick.smith@ttu.edu</a:t>
            </a:r>
            <a:r>
              <a:rPr lang="en-US" sz="4000" dirty="0"/>
              <a:t>; @</a:t>
            </a:r>
            <a:r>
              <a:rPr lang="en-US" sz="4000" dirty="0" err="1"/>
              <a:t>nick_greg_smith</a:t>
            </a:r>
            <a:endParaRPr lang="en-US" sz="4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E834816-210C-094F-82BB-633E9F810A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52028" y="5281406"/>
            <a:ext cx="456916" cy="372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2508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8B302-4FD0-5941-9CFF-67A4AB041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Optimal photosynthesis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126F48-AE80-394B-9AD4-10B089AE4C94}"/>
              </a:ext>
            </a:extLst>
          </p:cNvPr>
          <p:cNvSpPr txBox="1"/>
          <p:nvPr/>
        </p:nvSpPr>
        <p:spPr>
          <a:xfrm>
            <a:off x="467856" y="2429302"/>
            <a:ext cx="1125628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0047D8"/>
                </a:solidFill>
              </a:rPr>
              <a:t>Photosynthesis = </a:t>
            </a:r>
            <a:r>
              <a:rPr lang="en-US" sz="4400" i="1" dirty="0">
                <a:solidFill>
                  <a:srgbClr val="0047D8"/>
                </a:solidFill>
              </a:rPr>
              <a:t>f</a:t>
            </a:r>
            <a:r>
              <a:rPr lang="en-US" sz="4400" dirty="0">
                <a:solidFill>
                  <a:srgbClr val="0047D8"/>
                </a:solidFill>
              </a:rPr>
              <a:t>{stomatal conductance, </a:t>
            </a:r>
          </a:p>
          <a:p>
            <a:r>
              <a:rPr lang="en-US" sz="4400" dirty="0">
                <a:solidFill>
                  <a:srgbClr val="0047D8"/>
                </a:solidFill>
              </a:rPr>
              <a:t>				     photosynthetic biochemistry}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7D5916-9327-164F-A769-DD7ACCA9CB58}"/>
              </a:ext>
            </a:extLst>
          </p:cNvPr>
          <p:cNvSpPr txBox="1"/>
          <p:nvPr/>
        </p:nvSpPr>
        <p:spPr>
          <a:xfrm>
            <a:off x="4380931" y="4899546"/>
            <a:ext cx="637236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Least cost theory can predict optimal that maximize photosynthesis at the lowest resource cost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D29D990-7457-7948-BF4F-9CA6FD18A1BB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7567115" y="3875852"/>
            <a:ext cx="0" cy="1023694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AF88DAF7-410D-B849-BED0-7A13682D5475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2236CE8-EF9F-0B42-978C-377CE3B87D48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37EA2B03-8292-404C-99A4-78D0B1FC19E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887658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8B302-4FD0-5941-9CFF-67A4AB041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Optimal photosynthesis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126F48-AE80-394B-9AD4-10B089AE4C94}"/>
              </a:ext>
            </a:extLst>
          </p:cNvPr>
          <p:cNvSpPr txBox="1"/>
          <p:nvPr/>
        </p:nvSpPr>
        <p:spPr>
          <a:xfrm>
            <a:off x="467856" y="2429302"/>
            <a:ext cx="1125628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0047D8"/>
                </a:solidFill>
              </a:rPr>
              <a:t>Photosynthesis = </a:t>
            </a:r>
            <a:r>
              <a:rPr lang="en-US" sz="4400" i="1" dirty="0">
                <a:solidFill>
                  <a:srgbClr val="0047D8"/>
                </a:solidFill>
              </a:rPr>
              <a:t>f</a:t>
            </a:r>
            <a:r>
              <a:rPr lang="en-US" sz="4400" dirty="0">
                <a:solidFill>
                  <a:srgbClr val="0047D8"/>
                </a:solidFill>
              </a:rPr>
              <a:t>{stomatal conductance, </a:t>
            </a:r>
          </a:p>
          <a:p>
            <a:r>
              <a:rPr lang="en-US" sz="4400" dirty="0">
                <a:solidFill>
                  <a:srgbClr val="0047D8"/>
                </a:solidFill>
              </a:rPr>
              <a:t>				     photosynthetic biochemistry}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7D5916-9327-164F-A769-DD7ACCA9CB58}"/>
              </a:ext>
            </a:extLst>
          </p:cNvPr>
          <p:cNvSpPr txBox="1"/>
          <p:nvPr/>
        </p:nvSpPr>
        <p:spPr>
          <a:xfrm>
            <a:off x="4380931" y="4899546"/>
            <a:ext cx="63723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Contact me to discuss the math!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D29D990-7457-7948-BF4F-9CA6FD18A1BB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7567115" y="3875852"/>
            <a:ext cx="0" cy="1023694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AF88DAF7-410D-B849-BED0-7A13682D5475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2236CE8-EF9F-0B42-978C-377CE3B87D48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37EA2B03-8292-404C-99A4-78D0B1FC19E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422123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811306" y="579639"/>
            <a:ext cx="10515600" cy="87200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Global, optimally acclimated traits!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/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0BFF4907-D727-8F41-B448-D51133943C0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53338" y="1308979"/>
            <a:ext cx="10551658" cy="518084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6BBD4D5-A46E-434E-B6C4-513A72BBC09D}"/>
              </a:ext>
            </a:extLst>
          </p:cNvPr>
          <p:cNvSpPr txBox="1"/>
          <p:nvPr/>
        </p:nvSpPr>
        <p:spPr>
          <a:xfrm>
            <a:off x="10285324" y="6466487"/>
            <a:ext cx="1906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(2019)</a:t>
            </a:r>
          </a:p>
        </p:txBody>
      </p:sp>
    </p:spTree>
    <p:extLst>
      <p:ext uri="{BB962C8B-B14F-4D97-AF65-F5344CB8AC3E}">
        <p14:creationId xmlns:p14="http://schemas.microsoft.com/office/powerpoint/2010/main" val="23983019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31851-0147-F944-A842-327FB29EDD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approach to 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5A6B6F-CC68-F04D-9170-F9F45ABDB4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rgbClr val="0047D8"/>
                </a:solidFill>
              </a:rPr>
              <a:t>Gather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rgbClr val="0047D8"/>
                </a:solidFill>
              </a:rPr>
              <a:t>Make theoretical predictions of measured trait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rgbClr val="0047D8"/>
                </a:solidFill>
              </a:rPr>
              <a:t>Compare predictions with observations to either:</a:t>
            </a:r>
          </a:p>
          <a:p>
            <a:pPr lvl="1"/>
            <a:r>
              <a:rPr lang="en-US" dirty="0"/>
              <a:t>Confirm theory</a:t>
            </a:r>
          </a:p>
          <a:p>
            <a:pPr lvl="1"/>
            <a:r>
              <a:rPr lang="en-US" dirty="0"/>
              <a:t>Identify biases that would indicate poor understanding and necessitate further theory development and testing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9DAD78A-8898-E945-A853-334B0E55D05F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EFDB0E7-EB67-5A48-A46B-7DC86E2EB997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0D65482D-1688-D849-9CB5-654BCD9A95F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75565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11E37-E9B3-EA47-A272-DF2FFEDC3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insights from theory-data comparisons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53767B-DA9A-B74B-AFB9-2082240BEE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0D6797D-7B42-CD4D-81EC-CCB8B78CA7F8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BE75972-75B9-F648-9A9A-96F6B84ED664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C025BE9-8E4E-4E48-BC82-6BE70000B15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171314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02516-B962-AB45-8BD6-A7E6308178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Is photosynthetic biochemistry is optimized to climate?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F0941E-DACC-CC43-9DB1-F396BE007B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213F11-348A-7A4A-9270-3473154ACD43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D24648B-68F8-3340-9B46-B4A3C90F4D39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90D58A3-15FE-D546-A7D3-7BB68F223D1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433294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8E86B-D28B-7347-AA39-9D25BF6D8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photosynthetic biochemistry is optimized to climate?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46B2A61-A48B-4C4F-9FBA-81B76D9D6D1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7699" y="1690688"/>
            <a:ext cx="4479782" cy="517308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63947E6-6C32-D44D-95AF-D59E9B95DD9E}"/>
              </a:ext>
            </a:extLst>
          </p:cNvPr>
          <p:cNvSpPr txBox="1"/>
          <p:nvPr/>
        </p:nvSpPr>
        <p:spPr>
          <a:xfrm>
            <a:off x="5291041" y="2354621"/>
            <a:ext cx="606275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err="1">
                <a:solidFill>
                  <a:srgbClr val="0047D8"/>
                </a:solidFill>
              </a:rPr>
              <a:t>V</a:t>
            </a:r>
            <a:r>
              <a:rPr lang="en-US" sz="3600" baseline="-25000" dirty="0" err="1">
                <a:solidFill>
                  <a:srgbClr val="0047D8"/>
                </a:solidFill>
              </a:rPr>
              <a:t>cmax</a:t>
            </a:r>
            <a:r>
              <a:rPr lang="en-US" sz="3600" dirty="0">
                <a:solidFill>
                  <a:srgbClr val="0047D8"/>
                </a:solidFill>
              </a:rPr>
              <a:t> predicted from photosynthetic least cost (climate only) is similar to observed values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0043575-EAB1-A045-80A6-8962FD3262E3}"/>
              </a:ext>
            </a:extLst>
          </p:cNvPr>
          <p:cNvSpPr txBox="1"/>
          <p:nvPr/>
        </p:nvSpPr>
        <p:spPr>
          <a:xfrm>
            <a:off x="10285324" y="6466487"/>
            <a:ext cx="1906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(2019)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B7397A6-5ADA-B34C-86E8-AC764B36FC20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B891F57-3D19-1548-9C02-487ACBFB1081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7CC78B81-00D8-7E43-A5CB-D7D1448539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548764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8E86B-D28B-7347-AA39-9D25BF6D8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photosynthetic biochemistry is optimized to climate?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65D6588-5BC6-4645-BB90-F3E2A82B23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353" y="1690688"/>
            <a:ext cx="6210799" cy="492165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30DA0C4-B1A2-AD47-99DD-B9343F998FE0}"/>
              </a:ext>
            </a:extLst>
          </p:cNvPr>
          <p:cNvSpPr txBox="1"/>
          <p:nvPr/>
        </p:nvSpPr>
        <p:spPr>
          <a:xfrm>
            <a:off x="6703152" y="3047536"/>
            <a:ext cx="491109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Soil increased explained variation from 64% to 68% compared to climate response alone. A missing mechanism?!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C2A0AC-9155-BF40-B03A-5BD17425E9B7}"/>
              </a:ext>
            </a:extLst>
          </p:cNvPr>
          <p:cNvSpPr txBox="1"/>
          <p:nvPr/>
        </p:nvSpPr>
        <p:spPr>
          <a:xfrm>
            <a:off x="10285324" y="6466487"/>
            <a:ext cx="1906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(2019)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5F76F81-ADC2-2D41-9279-9CB2A32C6327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3E556AD-74C0-824B-8FB9-3B9FE60E58F9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FC18C195-C6C0-FA46-B959-A7C424D12D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880909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C7B43A-B8FE-2443-B42C-E319C2851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2. Is photosynthetic acclimation to CO</a:t>
            </a:r>
            <a:r>
              <a:rPr lang="en-US" baseline="-25000" dirty="0"/>
              <a:t>2</a:t>
            </a:r>
            <a:r>
              <a:rPr lang="en-US" dirty="0"/>
              <a:t> is the result of optimal downregulation?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7A846B-60D9-8E44-9886-EFAC0EEF234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13B19FDC-12ED-CC4F-8B61-82685B2FB7A8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1E2B58C-0CEC-9A40-B597-C34769A167AF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06E15D3-7FAC-2442-A8B1-AE3622FFADA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9095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D13FB-00F8-3147-86D8-04DE75F79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Is photosynthetic acclimation to CO</a:t>
            </a:r>
            <a:r>
              <a:rPr lang="en-US" baseline="-25000" dirty="0"/>
              <a:t>2</a:t>
            </a:r>
            <a:r>
              <a:rPr lang="en-US" dirty="0"/>
              <a:t> is the result of optimal downregulation?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C9E173-AF0E-A447-81F4-0E2A188B20B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15119" y="1690688"/>
            <a:ext cx="6142748" cy="398514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2B77A9D-FA76-F843-80FA-51EF57DAC0B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79145" y="5580298"/>
            <a:ext cx="6614695" cy="69767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7EFAB91-ED41-0C41-A01E-CC40585CCAD9}"/>
              </a:ext>
            </a:extLst>
          </p:cNvPr>
          <p:cNvSpPr txBox="1"/>
          <p:nvPr/>
        </p:nvSpPr>
        <p:spPr>
          <a:xfrm>
            <a:off x="7383441" y="2471755"/>
            <a:ext cx="424331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47D8"/>
                </a:solidFill>
              </a:rPr>
              <a:t>The observed change in </a:t>
            </a:r>
            <a:r>
              <a:rPr lang="en-US" sz="2800" dirty="0" err="1">
                <a:solidFill>
                  <a:srgbClr val="0047D8"/>
                </a:solidFill>
              </a:rPr>
              <a:t>V</a:t>
            </a:r>
            <a:r>
              <a:rPr lang="en-US" sz="2800" baseline="-25000" dirty="0" err="1">
                <a:solidFill>
                  <a:srgbClr val="0047D8"/>
                </a:solidFill>
              </a:rPr>
              <a:t>cmax</a:t>
            </a:r>
            <a:r>
              <a:rPr lang="en-US" sz="2800" dirty="0">
                <a:solidFill>
                  <a:srgbClr val="0047D8"/>
                </a:solidFill>
              </a:rPr>
              <a:t> under elevated CO</a:t>
            </a:r>
            <a:r>
              <a:rPr lang="en-US" sz="2800" baseline="-25000" dirty="0">
                <a:solidFill>
                  <a:srgbClr val="0047D8"/>
                </a:solidFill>
              </a:rPr>
              <a:t>2</a:t>
            </a:r>
            <a:r>
              <a:rPr lang="en-US" sz="2800" dirty="0">
                <a:solidFill>
                  <a:srgbClr val="0047D8"/>
                </a:solidFill>
              </a:rPr>
              <a:t> (∆</a:t>
            </a:r>
            <a:r>
              <a:rPr lang="en-US" sz="2800" dirty="0" err="1">
                <a:solidFill>
                  <a:srgbClr val="0047D8"/>
                </a:solidFill>
              </a:rPr>
              <a:t>V</a:t>
            </a:r>
            <a:r>
              <a:rPr lang="en-US" sz="2800" baseline="-25000" dirty="0" err="1">
                <a:solidFill>
                  <a:srgbClr val="0047D8"/>
                </a:solidFill>
              </a:rPr>
              <a:t>cmax</a:t>
            </a:r>
            <a:r>
              <a:rPr lang="en-US" sz="2800" dirty="0">
                <a:solidFill>
                  <a:srgbClr val="0047D8"/>
                </a:solidFill>
              </a:rPr>
              <a:t>; boxes and exes) is similar to that predicted by theory (dots), regardless of fertilization or symbiotic association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89E2923-3325-7249-971C-3AB369BB4EAC}"/>
              </a:ext>
            </a:extLst>
          </p:cNvPr>
          <p:cNvSpPr txBox="1"/>
          <p:nvPr/>
        </p:nvSpPr>
        <p:spPr>
          <a:xfrm>
            <a:off x="9839433" y="6488668"/>
            <a:ext cx="23525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&amp; Keenan (2020)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6983B98-4F73-7341-A2D7-FC5B40CD086A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0245034-AC4F-BF4A-8113-679AF71A5B7B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BE7D0A9D-3E5B-7D40-9C33-CCD954FF5B9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559312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367DE1-36E7-B842-8F57-89452C931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Plant </a:t>
            </a:r>
            <a:r>
              <a:rPr lang="en-US" dirty="0" err="1"/>
              <a:t>ecophysiologists</a:t>
            </a:r>
            <a:r>
              <a:rPr lang="en-US" dirty="0"/>
              <a:t> now have access to a TON of data!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A42362A-65D5-5F4B-8214-FCE58CB20DF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49932" y="2209303"/>
            <a:ext cx="6110176" cy="374112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3FCC8D7-26A9-2647-9DDD-9B8AD3F8813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028599" y="1981772"/>
            <a:ext cx="4995080" cy="39686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96804EE-58A0-B94A-AEBB-7B57E26E78C7}"/>
              </a:ext>
            </a:extLst>
          </p:cNvPr>
          <p:cNvSpPr txBox="1"/>
          <p:nvPr/>
        </p:nvSpPr>
        <p:spPr>
          <a:xfrm rot="16200000">
            <a:off x="5375993" y="3511550"/>
            <a:ext cx="3644331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200" dirty="0"/>
              <a:t>#observations in TRY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EC966B-1530-3444-8B1E-F6A7B5196E26}"/>
              </a:ext>
            </a:extLst>
          </p:cNvPr>
          <p:cNvSpPr txBox="1"/>
          <p:nvPr/>
        </p:nvSpPr>
        <p:spPr>
          <a:xfrm>
            <a:off x="447938" y="6008241"/>
            <a:ext cx="63141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&gt;10 million trait observations in TRY alone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03A3B9B-601E-044D-AAB7-F37FE315F6A6}"/>
              </a:ext>
            </a:extLst>
          </p:cNvPr>
          <p:cNvSpPr txBox="1"/>
          <p:nvPr/>
        </p:nvSpPr>
        <p:spPr>
          <a:xfrm>
            <a:off x="10229155" y="6488668"/>
            <a:ext cx="1962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Kattge</a:t>
            </a:r>
            <a:r>
              <a:rPr lang="en-US" dirty="0"/>
              <a:t> et al. (2020)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9AC95718-7127-5740-91B6-F172AC477C84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BBB8E9C-4A80-D747-B879-B70CE0E197A3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5EA0C649-D6D4-7E41-BC46-809709940C6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665474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D13FB-00F8-3147-86D8-04DE75F79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Is photosynthetic acclimation to CO</a:t>
            </a:r>
            <a:r>
              <a:rPr lang="en-US" baseline="-25000" dirty="0"/>
              <a:t>2</a:t>
            </a:r>
            <a:r>
              <a:rPr lang="en-US" dirty="0"/>
              <a:t> is the result of optimal downregulation?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C9E173-AF0E-A447-81F4-0E2A188B20B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2096"/>
          <a:stretch/>
        </p:blipFill>
        <p:spPr>
          <a:xfrm>
            <a:off x="387823" y="1862415"/>
            <a:ext cx="6142748" cy="432722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7EFAB91-ED41-0C41-A01E-CC40585CCAD9}"/>
              </a:ext>
            </a:extLst>
          </p:cNvPr>
          <p:cNvSpPr txBox="1"/>
          <p:nvPr/>
        </p:nvSpPr>
        <p:spPr>
          <a:xfrm>
            <a:off x="7383441" y="2471755"/>
            <a:ext cx="424331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The fit is not nearly as good for </a:t>
            </a:r>
            <a:r>
              <a:rPr lang="en-US" sz="2800" dirty="0" err="1">
                <a:solidFill>
                  <a:srgbClr val="FF0000"/>
                </a:solidFill>
              </a:rPr>
              <a:t>J</a:t>
            </a:r>
            <a:r>
              <a:rPr lang="en-US" sz="2800" baseline="-25000" dirty="0" err="1">
                <a:solidFill>
                  <a:srgbClr val="FF0000"/>
                </a:solidFill>
              </a:rPr>
              <a:t>max</a:t>
            </a:r>
            <a:r>
              <a:rPr lang="en-US" sz="2800" dirty="0">
                <a:solidFill>
                  <a:srgbClr val="FF0000"/>
                </a:solidFill>
              </a:rPr>
              <a:t>. This implies we are missing something important in our theory/understanding!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89E2923-3325-7249-971C-3AB369BB4EAC}"/>
              </a:ext>
            </a:extLst>
          </p:cNvPr>
          <p:cNvSpPr txBox="1"/>
          <p:nvPr/>
        </p:nvSpPr>
        <p:spPr>
          <a:xfrm>
            <a:off x="9839433" y="6488668"/>
            <a:ext cx="23525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&amp; Keenan (2020)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6983B98-4F73-7341-A2D7-FC5B40CD086A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0245034-AC4F-BF4A-8113-679AF71A5B7B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BE7D0A9D-3E5B-7D40-9C33-CCD954FF5B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326317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33A34E-C0FE-BC4D-AB39-AB6D8D12B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3. Does increased O</a:t>
            </a:r>
            <a:r>
              <a:rPr lang="en-US" baseline="-25000" dirty="0"/>
              <a:t>2</a:t>
            </a:r>
            <a:r>
              <a:rPr lang="en-US" dirty="0"/>
              <a:t> specificity drive shifts in photosynthetic investment to Rubisco under warming?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476BAB-35BC-C64A-82C7-735B666EAD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256DBEB-F07E-EE4F-89BF-988A511F8A2E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1424BF9-193C-E741-9A9D-CD2CE157EC79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30A3F81B-2963-1549-8379-08CD6A27972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673704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3EF00-C729-714E-B00C-59FC98792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Does increased O</a:t>
            </a:r>
            <a:r>
              <a:rPr lang="en-US" baseline="-25000" dirty="0"/>
              <a:t>2</a:t>
            </a:r>
            <a:r>
              <a:rPr lang="en-US" dirty="0"/>
              <a:t> specificity drive shifts in photosynthetic investment to Rubisco under warming?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F2C3D6-2B2A-5A41-A6DF-B63C48160CF0}"/>
              </a:ext>
            </a:extLst>
          </p:cNvPr>
          <p:cNvSpPr txBox="1"/>
          <p:nvPr/>
        </p:nvSpPr>
        <p:spPr>
          <a:xfrm>
            <a:off x="7328848" y="1992573"/>
            <a:ext cx="413413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47D8"/>
                </a:solidFill>
              </a:rPr>
              <a:t>Plants invest more in Rubisco carboxylation (</a:t>
            </a:r>
            <a:r>
              <a:rPr lang="en-US" sz="2400" dirty="0" err="1">
                <a:solidFill>
                  <a:srgbClr val="0047D8"/>
                </a:solidFill>
              </a:rPr>
              <a:t>V</a:t>
            </a:r>
            <a:r>
              <a:rPr lang="en-US" sz="2400" baseline="-25000" dirty="0" err="1">
                <a:solidFill>
                  <a:srgbClr val="0047D8"/>
                </a:solidFill>
              </a:rPr>
              <a:t>cmax</a:t>
            </a:r>
            <a:r>
              <a:rPr lang="en-US" sz="2400" dirty="0">
                <a:solidFill>
                  <a:srgbClr val="0047D8"/>
                </a:solidFill>
              </a:rPr>
              <a:t>) relative to electron transport (</a:t>
            </a:r>
            <a:r>
              <a:rPr lang="en-US" sz="2400" dirty="0" err="1">
                <a:solidFill>
                  <a:srgbClr val="0047D8"/>
                </a:solidFill>
              </a:rPr>
              <a:t>J</a:t>
            </a:r>
            <a:r>
              <a:rPr lang="en-US" sz="2400" baseline="-25000" dirty="0" err="1">
                <a:solidFill>
                  <a:srgbClr val="0047D8"/>
                </a:solidFill>
              </a:rPr>
              <a:t>max</a:t>
            </a:r>
            <a:r>
              <a:rPr lang="en-US" sz="2400" dirty="0">
                <a:solidFill>
                  <a:srgbClr val="0047D8"/>
                </a:solidFill>
              </a:rPr>
              <a:t>) as temperatures increase (black line), as expected from theory (blue line), indicating that this is due to the increase in Rubisco O</a:t>
            </a:r>
            <a:r>
              <a:rPr lang="en-US" sz="2400" baseline="-25000" dirty="0">
                <a:solidFill>
                  <a:srgbClr val="0047D8"/>
                </a:solidFill>
              </a:rPr>
              <a:t>2</a:t>
            </a:r>
            <a:r>
              <a:rPr lang="en-US" sz="2400" dirty="0">
                <a:solidFill>
                  <a:srgbClr val="0047D8"/>
                </a:solidFill>
              </a:rPr>
              <a:t> specificity as temperatures warm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F0B778D-57A8-0D47-8036-F835137C59CA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8200" y="2141560"/>
            <a:ext cx="6244988" cy="446070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73F06FD-8DBA-4844-853E-3DA307381361}"/>
              </a:ext>
            </a:extLst>
          </p:cNvPr>
          <p:cNvSpPr txBox="1"/>
          <p:nvPr/>
        </p:nvSpPr>
        <p:spPr>
          <a:xfrm>
            <a:off x="9839433" y="6488668"/>
            <a:ext cx="23525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&amp; Keenan (2020)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28F5232-DD5F-BD45-864D-ACA37BDF4783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C2E22A7-49E1-F344-8982-D859EF8BD083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0440CBDE-6F27-EE46-9339-2B1ACB14BE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589020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3EF00-C729-714E-B00C-59FC98792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Does increased O</a:t>
            </a:r>
            <a:r>
              <a:rPr lang="en-US" baseline="-25000" dirty="0"/>
              <a:t>2</a:t>
            </a:r>
            <a:r>
              <a:rPr lang="en-US" dirty="0"/>
              <a:t> specificity drive shifts in photosynthetic investment to Rubisco under warming?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F2C3D6-2B2A-5A41-A6DF-B63C48160CF0}"/>
              </a:ext>
            </a:extLst>
          </p:cNvPr>
          <p:cNvSpPr txBox="1"/>
          <p:nvPr/>
        </p:nvSpPr>
        <p:spPr>
          <a:xfrm>
            <a:off x="7328848" y="1992573"/>
            <a:ext cx="413413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rgbClr val="FF0000"/>
                </a:solidFill>
              </a:rPr>
              <a:t>J</a:t>
            </a:r>
            <a:r>
              <a:rPr lang="en-US" sz="2400" baseline="-25000" dirty="0" err="1">
                <a:solidFill>
                  <a:srgbClr val="FF0000"/>
                </a:solidFill>
              </a:rPr>
              <a:t>max</a:t>
            </a:r>
            <a:r>
              <a:rPr lang="en-US" sz="2400" dirty="0">
                <a:solidFill>
                  <a:srgbClr val="FF0000"/>
                </a:solidFill>
              </a:rPr>
              <a:t> sensitivity alone is poorly predicted (compare </a:t>
            </a:r>
            <a:r>
              <a:rPr lang="en-US" sz="2400" dirty="0"/>
              <a:t>black observed</a:t>
            </a:r>
            <a:r>
              <a:rPr lang="en-US" sz="2400" dirty="0">
                <a:solidFill>
                  <a:srgbClr val="FF0000"/>
                </a:solidFill>
              </a:rPr>
              <a:t> and </a:t>
            </a:r>
            <a:r>
              <a:rPr lang="en-US" sz="2400" dirty="0">
                <a:solidFill>
                  <a:srgbClr val="0047D8"/>
                </a:solidFill>
              </a:rPr>
              <a:t>blue modeled </a:t>
            </a:r>
            <a:r>
              <a:rPr lang="en-US" sz="2400" dirty="0">
                <a:solidFill>
                  <a:srgbClr val="FF0000"/>
                </a:solidFill>
              </a:rPr>
              <a:t>lines). Maybe our understanding of electron transport is limited compared to carboxylation?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73F06FD-8DBA-4844-853E-3DA307381361}"/>
              </a:ext>
            </a:extLst>
          </p:cNvPr>
          <p:cNvSpPr txBox="1"/>
          <p:nvPr/>
        </p:nvSpPr>
        <p:spPr>
          <a:xfrm>
            <a:off x="9839433" y="6488668"/>
            <a:ext cx="23525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&amp; Keenan (2020)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28F5232-DD5F-BD45-864D-ACA37BDF4783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C2E22A7-49E1-F344-8982-D859EF8BD083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0440CBDE-6F27-EE46-9339-2B1ACB14BE8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CDC0C682-7141-7A47-85A7-8AB0C3E085B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24050" y="1992573"/>
            <a:ext cx="6389947" cy="4285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0132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33A34E-C0FE-BC4D-AB39-AB6D8D12B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4. Can differences in optimal photosynthesis explain patterns in C</a:t>
            </a:r>
            <a:r>
              <a:rPr lang="en-US" baseline="-25000" dirty="0"/>
              <a:t>3</a:t>
            </a:r>
            <a:r>
              <a:rPr lang="en-US" dirty="0"/>
              <a:t>/C</a:t>
            </a:r>
            <a:r>
              <a:rPr lang="en-US" baseline="-25000" dirty="0"/>
              <a:t>4</a:t>
            </a:r>
            <a:r>
              <a:rPr lang="en-US" dirty="0"/>
              <a:t> abundance?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476BAB-35BC-C64A-82C7-735B666EAD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188D3C0-7CAE-FE4A-AB6C-958FAB2F040E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D269F35-5FEA-6343-BB31-E1897AF73383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AA79F3E-FC2A-4A47-9C68-F583CFB7028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79894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CC649-F12C-2D45-BE23-FAA7AAA57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differences in optimal photosynthesis explain patterns in C</a:t>
            </a:r>
            <a:r>
              <a:rPr lang="en-US" baseline="-25000" dirty="0"/>
              <a:t>3</a:t>
            </a:r>
            <a:r>
              <a:rPr lang="en-US" dirty="0"/>
              <a:t>/C</a:t>
            </a:r>
            <a:r>
              <a:rPr lang="en-US" baseline="-25000" dirty="0"/>
              <a:t>4</a:t>
            </a:r>
            <a:r>
              <a:rPr lang="en-US" dirty="0"/>
              <a:t> abundance?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D397ED6-A26D-D642-80F2-1812BA2AA71A}"/>
              </a:ext>
            </a:extLst>
          </p:cNvPr>
          <p:cNvPicPr/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5911" y="1954706"/>
            <a:ext cx="4558352" cy="455835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5E21AF8-EED3-D944-9983-721A6669AE34}"/>
              </a:ext>
            </a:extLst>
          </p:cNvPr>
          <p:cNvSpPr txBox="1"/>
          <p:nvPr/>
        </p:nvSpPr>
        <p:spPr>
          <a:xfrm>
            <a:off x="6305266" y="2238233"/>
            <a:ext cx="413413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47D8"/>
                </a:solidFill>
              </a:rPr>
              <a:t>The relative advantage of optimal C</a:t>
            </a:r>
            <a:r>
              <a:rPr lang="en-US" sz="2400" baseline="-25000" dirty="0">
                <a:solidFill>
                  <a:srgbClr val="0047D8"/>
                </a:solidFill>
              </a:rPr>
              <a:t>4</a:t>
            </a:r>
            <a:r>
              <a:rPr lang="en-US" sz="2400" dirty="0">
                <a:solidFill>
                  <a:srgbClr val="0047D8"/>
                </a:solidFill>
              </a:rPr>
              <a:t> photosynthesis in 1° </a:t>
            </a:r>
            <a:r>
              <a:rPr lang="en-US" sz="2400" dirty="0" err="1">
                <a:solidFill>
                  <a:srgbClr val="0047D8"/>
                </a:solidFill>
              </a:rPr>
              <a:t>gridcells</a:t>
            </a:r>
            <a:r>
              <a:rPr lang="en-US" sz="2400" dirty="0">
                <a:solidFill>
                  <a:srgbClr val="0047D8"/>
                </a:solidFill>
              </a:rPr>
              <a:t> across the globe (y-axis) scales well with the observed amount of C</a:t>
            </a:r>
            <a:r>
              <a:rPr lang="en-US" sz="2400" baseline="-25000" dirty="0">
                <a:solidFill>
                  <a:srgbClr val="0047D8"/>
                </a:solidFill>
              </a:rPr>
              <a:t>4</a:t>
            </a:r>
            <a:r>
              <a:rPr lang="en-US" sz="2400" dirty="0">
                <a:solidFill>
                  <a:srgbClr val="0047D8"/>
                </a:solidFill>
              </a:rPr>
              <a:t> vegetation in those </a:t>
            </a:r>
            <a:r>
              <a:rPr lang="en-US" sz="2400" dirty="0" err="1">
                <a:solidFill>
                  <a:srgbClr val="0047D8"/>
                </a:solidFill>
              </a:rPr>
              <a:t>gridcells</a:t>
            </a:r>
            <a:r>
              <a:rPr lang="en-US" sz="2400" dirty="0">
                <a:solidFill>
                  <a:srgbClr val="0047D8"/>
                </a:solidFill>
              </a:rPr>
              <a:t> (x-axis) (r</a:t>
            </a:r>
            <a:r>
              <a:rPr lang="en-US" sz="2400" baseline="30000" dirty="0">
                <a:solidFill>
                  <a:srgbClr val="0047D8"/>
                </a:solidFill>
              </a:rPr>
              <a:t>2</a:t>
            </a:r>
            <a:r>
              <a:rPr lang="en-US" sz="2400" dirty="0">
                <a:solidFill>
                  <a:srgbClr val="0047D8"/>
                </a:solidFill>
              </a:rPr>
              <a:t>=0.56; P &lt; 0.001)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76E748-62E9-A944-879D-6FBE8E196623}"/>
              </a:ext>
            </a:extLst>
          </p:cNvPr>
          <p:cNvSpPr txBox="1"/>
          <p:nvPr/>
        </p:nvSpPr>
        <p:spPr>
          <a:xfrm>
            <a:off x="9870724" y="6488668"/>
            <a:ext cx="23212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Scott &amp; Smith (in prep)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C96B4F0-9939-0C48-A13F-5BA86860BB48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E7C5001-AC89-D64B-863F-64411DEF1BC5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941EE4DD-A9A7-EE44-BF3C-49CA7619D1E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542622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CC649-F12C-2D45-BE23-FAA7AAA57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differences in optimal photosynthesis explain patterns in C</a:t>
            </a:r>
            <a:r>
              <a:rPr lang="en-US" baseline="-25000" dirty="0"/>
              <a:t>3</a:t>
            </a:r>
            <a:r>
              <a:rPr lang="en-US" dirty="0"/>
              <a:t>/C</a:t>
            </a:r>
            <a:r>
              <a:rPr lang="en-US" baseline="-25000" dirty="0"/>
              <a:t>4</a:t>
            </a:r>
            <a:r>
              <a:rPr lang="en-US" dirty="0"/>
              <a:t> abundance?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D397ED6-A26D-D642-80F2-1812BA2AA71A}"/>
              </a:ext>
            </a:extLst>
          </p:cNvPr>
          <p:cNvPicPr/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5911" y="1954706"/>
            <a:ext cx="4558352" cy="455835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5E21AF8-EED3-D944-9983-721A6669AE34}"/>
              </a:ext>
            </a:extLst>
          </p:cNvPr>
          <p:cNvSpPr txBox="1"/>
          <p:nvPr/>
        </p:nvSpPr>
        <p:spPr>
          <a:xfrm>
            <a:off x="6305266" y="2238233"/>
            <a:ext cx="413413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This is a model-model comparison, necessary because few relevant data exist. Could be used to argue for funding to gather more data!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76E748-62E9-A944-879D-6FBE8E196623}"/>
              </a:ext>
            </a:extLst>
          </p:cNvPr>
          <p:cNvSpPr txBox="1"/>
          <p:nvPr/>
        </p:nvSpPr>
        <p:spPr>
          <a:xfrm>
            <a:off x="9870724" y="6488668"/>
            <a:ext cx="23212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Scott &amp; Smith (in prep)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C96B4F0-9939-0C48-A13F-5BA86860BB48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E7C5001-AC89-D64B-863F-64411DEF1BC5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941EE4DD-A9A7-EE44-BF3C-49CA7619D1E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5856827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2A6E2-64E2-2F47-93FF-F0210CF5E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Theoretical models exist for a number of other </a:t>
            </a:r>
            <a:r>
              <a:rPr lang="en-US" dirty="0" err="1"/>
              <a:t>ecophysiological</a:t>
            </a:r>
            <a:r>
              <a:rPr lang="en-US" dirty="0"/>
              <a:t> traits and processes!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28EB140-BD94-B44B-BEAD-2E900CFB3D58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F2E2134-19CC-8742-B621-52175ED6DA2C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45BDF27-291B-B24B-9C2E-404E0D648A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6771A0C0-D596-A941-BAFF-D1CBC3922D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4019" y="1809472"/>
            <a:ext cx="5994566" cy="252465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2C5D481-BA33-904F-9741-61B09C35F41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"/>
          <a:stretch/>
        </p:blipFill>
        <p:spPr>
          <a:xfrm>
            <a:off x="203649" y="1868006"/>
            <a:ext cx="5784773" cy="233944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85C2CD7-588E-8A4B-B590-D6A5EF184D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649" y="4511447"/>
            <a:ext cx="6832766" cy="221367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A330591-79D5-674C-85BC-C76D7F8A460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33193" y="4831828"/>
            <a:ext cx="4825392" cy="1893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7976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0E1810-FF57-E947-8E04-254F1359C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071855-E98A-4E40-9A02-582C7E1EC1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Quantified theory can be invaluable for: </a:t>
            </a:r>
          </a:p>
          <a:p>
            <a:pPr lvl="1"/>
            <a:r>
              <a:rPr lang="en-US" dirty="0"/>
              <a:t>Testing mechanisms with large-scale data</a:t>
            </a:r>
          </a:p>
          <a:p>
            <a:pPr lvl="1"/>
            <a:r>
              <a:rPr lang="en-US" dirty="0"/>
              <a:t>Identifying knowledge gaps</a:t>
            </a:r>
          </a:p>
          <a:p>
            <a:r>
              <a:rPr lang="en-US" dirty="0"/>
              <a:t>Makes post analysis model incorporation much easier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8AAD05C-C726-BF4B-AB3F-A0448394C325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15C37C5-EF52-CB47-B099-6DB4490D5D93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12DE6AA-115D-224A-9A4F-0514CDE22A7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9A697AF5-0DBC-B64D-9E68-8F5D1AB09E0E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12157" y="3672470"/>
            <a:ext cx="3142231" cy="315565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12469B3-64E0-224C-A396-BD24DDB66506}"/>
              </a:ext>
            </a:extLst>
          </p:cNvPr>
          <p:cNvSpPr txBox="1"/>
          <p:nvPr/>
        </p:nvSpPr>
        <p:spPr>
          <a:xfrm>
            <a:off x="5759356" y="4184906"/>
            <a:ext cx="413413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47D8"/>
                </a:solidFill>
              </a:rPr>
              <a:t>Example land surface model simulation with incorporated photosynthetic least cost theory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9C0D007-E77C-1946-A1CA-1CE4662B7C02}"/>
              </a:ext>
            </a:extLst>
          </p:cNvPr>
          <p:cNvSpPr txBox="1"/>
          <p:nvPr/>
        </p:nvSpPr>
        <p:spPr>
          <a:xfrm>
            <a:off x="10089565" y="6488668"/>
            <a:ext cx="21024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(in prep)</a:t>
            </a:r>
          </a:p>
        </p:txBody>
      </p:sp>
    </p:spTree>
    <p:extLst>
      <p:ext uri="{BB962C8B-B14F-4D97-AF65-F5344CB8AC3E}">
        <p14:creationId xmlns:p14="http://schemas.microsoft.com/office/powerpoint/2010/main" val="148399995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000" y="365124"/>
            <a:ext cx="9144000" cy="6492875"/>
          </a:xfrm>
          <a:prstGeom prst="rect">
            <a:avLst/>
          </a:prstGeom>
        </p:spPr>
      </p:pic>
      <p:sp>
        <p:nvSpPr>
          <p:cNvPr id="4" name="Oval Callout 3"/>
          <p:cNvSpPr/>
          <p:nvPr/>
        </p:nvSpPr>
        <p:spPr>
          <a:xfrm>
            <a:off x="7812741" y="2286000"/>
            <a:ext cx="2070847" cy="1452282"/>
          </a:xfrm>
          <a:prstGeom prst="wedgeEllipseCallout">
            <a:avLst>
              <a:gd name="adj1" fmla="val -76028"/>
              <a:gd name="adj2" fmla="val 84722"/>
            </a:avLst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>
                <a:solidFill>
                  <a:schemeClr val="tx1"/>
                </a:solidFill>
              </a:rPr>
              <a:t>Thanks!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6" name="TextBox 5"/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B24F0BB1-5183-D24C-9A32-AECF3E7CDD10}"/>
              </a:ext>
            </a:extLst>
          </p:cNvPr>
          <p:cNvSpPr txBox="1"/>
          <p:nvPr/>
        </p:nvSpPr>
        <p:spPr>
          <a:xfrm>
            <a:off x="1688166" y="715256"/>
            <a:ext cx="6949338" cy="95410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/>
              <a:t>Presentation available at:</a:t>
            </a:r>
          </a:p>
          <a:p>
            <a:r>
              <a:rPr lang="en-US" sz="2800" dirty="0" err="1"/>
              <a:t>www.github.com</a:t>
            </a:r>
            <a:r>
              <a:rPr lang="en-US" sz="2800" dirty="0"/>
              <a:t>/</a:t>
            </a:r>
            <a:r>
              <a:rPr lang="en-US" sz="2800" dirty="0" err="1"/>
              <a:t>SmithEcophysLab</a:t>
            </a:r>
            <a:r>
              <a:rPr lang="en-US" sz="2800" dirty="0"/>
              <a:t>/ESA_2020</a:t>
            </a:r>
          </a:p>
        </p:txBody>
      </p:sp>
    </p:spTree>
    <p:extLst>
      <p:ext uri="{BB962C8B-B14F-4D97-AF65-F5344CB8AC3E}">
        <p14:creationId xmlns:p14="http://schemas.microsoft.com/office/powerpoint/2010/main" val="34292480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8C8DF-00A2-D54F-A1E1-79E80406D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what does one do with all these data?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D73CF4-32BA-F449-8AA7-1253A0DE07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61D2857-9731-5C4F-88BB-0D4CD96AE100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F4C852D-89DA-2B41-971B-414B4D7B5EC4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BC7E25F-12A1-C143-9B95-513EE0DE6B3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052079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2B920-6799-0540-B0C7-E675D197BD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Assess variability and trade-offs in plant form and function with trait relationships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D3FE18-1BAB-1742-A8A2-E0DBA88A439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0" y="1690688"/>
            <a:ext cx="6252882" cy="450376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FE3A6F8-65E1-CB4C-A72C-B26E066459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1082" y="1978049"/>
            <a:ext cx="4940300" cy="42164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45A06BC-C458-7C4F-9EE2-B67D3E747134}"/>
              </a:ext>
            </a:extLst>
          </p:cNvPr>
          <p:cNvSpPr/>
          <p:nvPr/>
        </p:nvSpPr>
        <p:spPr>
          <a:xfrm>
            <a:off x="9990161" y="1690688"/>
            <a:ext cx="1897039" cy="45201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A06657C-5EE6-D74A-BCE3-984C8BFE6DE0}"/>
              </a:ext>
            </a:extLst>
          </p:cNvPr>
          <p:cNvSpPr txBox="1"/>
          <p:nvPr/>
        </p:nvSpPr>
        <p:spPr>
          <a:xfrm>
            <a:off x="0" y="6488668"/>
            <a:ext cx="1762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Diaz et al. (2016)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D81DD7-904C-FF44-9CBC-ED0B8364A44C}"/>
              </a:ext>
            </a:extLst>
          </p:cNvPr>
          <p:cNvSpPr txBox="1"/>
          <p:nvPr/>
        </p:nvSpPr>
        <p:spPr>
          <a:xfrm>
            <a:off x="10156738" y="6481810"/>
            <a:ext cx="2002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Wright et al. (2004)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79F8353-2EE1-BF4D-BDF4-9FB613D86EC4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BDF408E-E12D-AB48-BBBA-5CDF8A51722D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CBBDBC75-E91B-C941-93F6-590243646F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917759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4BD87-BB19-BD41-9B9B-AFD4658EC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with the traditional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8FF780-EBA6-3049-A73E-548AC7126E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rgbClr val="0047D8"/>
                </a:solidFill>
              </a:rPr>
              <a:t>Hard to quantify</a:t>
            </a:r>
          </a:p>
          <a:p>
            <a:pPr lvl="1"/>
            <a:r>
              <a:rPr lang="en-US" sz="3200" dirty="0"/>
              <a:t>Results reveal patterns with lots of unexplained variation</a:t>
            </a:r>
          </a:p>
          <a:p>
            <a:r>
              <a:rPr lang="en-US" sz="4000" dirty="0">
                <a:solidFill>
                  <a:srgbClr val="0047D8"/>
                </a:solidFill>
              </a:rPr>
              <a:t>Difficult to create a reliable, predictive framework</a:t>
            </a:r>
          </a:p>
          <a:p>
            <a:pPr lvl="1"/>
            <a:r>
              <a:rPr lang="en-US" sz="3200" dirty="0"/>
              <a:t>Scaling (up or down) is tricky</a:t>
            </a:r>
          </a:p>
          <a:p>
            <a:pPr lvl="1"/>
            <a:r>
              <a:rPr lang="en-US" sz="3200" dirty="0"/>
              <a:t>Projections under novel conditions based on empirical trends is unreliable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9F89BE4-D0A0-5244-8C6C-304EB26BAF39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3AA607B-985F-9E43-9716-AC8F969D4668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51D33F8-9218-D64E-A770-3B4C6BD4DF5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51012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197B3-B007-114C-BFA9-95B0208E8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47D8"/>
                </a:solidFill>
              </a:rPr>
              <a:t>Solution</a:t>
            </a:r>
            <a:r>
              <a:rPr lang="en-US" dirty="0"/>
              <a:t>: use a quantitative theory as a null model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F791ED-90B4-C749-A381-03B2F3DA2D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FA058D0-57B5-1C4C-8520-7C1DD9A7F73E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585A705-F4B6-024B-B810-94443E16491D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4772FD0-8638-E343-AA59-846615B9BC3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500327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197B3-B007-114C-BFA9-95B0208E8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47D8"/>
                </a:solidFill>
              </a:rPr>
              <a:t>Example</a:t>
            </a:r>
            <a:r>
              <a:rPr lang="en-US" dirty="0"/>
              <a:t>: photosynthetic least cost theory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F791ED-90B4-C749-A381-03B2F3DA2D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0E85343-E647-AD4E-AEF2-FA39DCDCCC09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B4065C3-5BA4-924D-87A9-74E92977A688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9535828-DECF-474E-B663-E0064C72CDE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940880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4646F-B6FB-844C-B73F-86C9DE51D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Least cost theory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806170-9794-4545-8B2B-AB7F8197D6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6000" dirty="0">
                <a:solidFill>
                  <a:srgbClr val="0047D8"/>
                </a:solidFill>
              </a:rPr>
              <a:t>Maintain fastest rate of photosynthesis at the lowest cost (water and nutrient use)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065BA7-F5D6-064C-953B-C92F6780C88A}"/>
              </a:ext>
            </a:extLst>
          </p:cNvPr>
          <p:cNvSpPr txBox="1"/>
          <p:nvPr/>
        </p:nvSpPr>
        <p:spPr>
          <a:xfrm>
            <a:off x="10549" y="6488668"/>
            <a:ext cx="2002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Wright et al. (2003)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365BF37-C68C-4C4E-9B57-58627910B34E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96DD88E-2223-0847-A5BB-43958C99A16A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5C25FC5-204A-2540-85E9-9227690C969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472394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8B302-4FD0-5941-9CFF-67A4AB041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Optimal photosynthesis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126F48-AE80-394B-9AD4-10B089AE4C94}"/>
              </a:ext>
            </a:extLst>
          </p:cNvPr>
          <p:cNvSpPr txBox="1"/>
          <p:nvPr/>
        </p:nvSpPr>
        <p:spPr>
          <a:xfrm>
            <a:off x="467856" y="2429302"/>
            <a:ext cx="1125628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0047D8"/>
                </a:solidFill>
              </a:rPr>
              <a:t>Photosynthesis = </a:t>
            </a:r>
            <a:r>
              <a:rPr lang="en-US" sz="4400" i="1" dirty="0">
                <a:solidFill>
                  <a:srgbClr val="0047D8"/>
                </a:solidFill>
              </a:rPr>
              <a:t>f</a:t>
            </a:r>
            <a:r>
              <a:rPr lang="en-US" sz="4400" dirty="0">
                <a:solidFill>
                  <a:srgbClr val="0047D8"/>
                </a:solidFill>
              </a:rPr>
              <a:t>{stomatal conductance, </a:t>
            </a:r>
          </a:p>
          <a:p>
            <a:r>
              <a:rPr lang="en-US" sz="4400" dirty="0">
                <a:solidFill>
                  <a:srgbClr val="0047D8"/>
                </a:solidFill>
              </a:rPr>
              <a:t>				     photosynthetic biochemistry}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82D73CB-27EF-854E-A735-983AD6143324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F737F39-9D64-6A49-9E45-CBB0D4987461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ECE7FA4-0399-CA49-A8B9-B178FFDB518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592900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3085</TotalTime>
  <Words>1196</Words>
  <Application>Microsoft Macintosh PowerPoint</Application>
  <PresentationFormat>Widescreen</PresentationFormat>
  <Paragraphs>110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Arial</vt:lpstr>
      <vt:lpstr>Calibri</vt:lpstr>
      <vt:lpstr>Calibri Light</vt:lpstr>
      <vt:lpstr>Office Theme</vt:lpstr>
      <vt:lpstr>Using plant ecophysiological theory to derive mechanisms from large-scale datasets</vt:lpstr>
      <vt:lpstr>Plant ecophysiologists now have access to a TON of data!</vt:lpstr>
      <vt:lpstr>But what does one do with all these data?</vt:lpstr>
      <vt:lpstr>Assess variability and trade-offs in plant form and function with trait relationships</vt:lpstr>
      <vt:lpstr>Problems with the traditional approach</vt:lpstr>
      <vt:lpstr>Solution: use a quantitative theory as a null model</vt:lpstr>
      <vt:lpstr>Example: photosynthetic least cost theory</vt:lpstr>
      <vt:lpstr>Least cost theory</vt:lpstr>
      <vt:lpstr>Optimal photosynthesis </vt:lpstr>
      <vt:lpstr>Optimal photosynthesis </vt:lpstr>
      <vt:lpstr>Optimal photosynthesis </vt:lpstr>
      <vt:lpstr>PowerPoint Presentation</vt:lpstr>
      <vt:lpstr>Different approach to data analysis</vt:lpstr>
      <vt:lpstr>Example insights from theory-data comparisons</vt:lpstr>
      <vt:lpstr>1. Is photosynthetic biochemistry is optimized to climate?</vt:lpstr>
      <vt:lpstr>Is photosynthetic biochemistry is optimized to climate?</vt:lpstr>
      <vt:lpstr>Is photosynthetic biochemistry is optimized to climate?</vt:lpstr>
      <vt:lpstr>2. Is photosynthetic acclimation to CO2 is the result of optimal downregulation?</vt:lpstr>
      <vt:lpstr>Is photosynthetic acclimation to CO2 is the result of optimal downregulation?</vt:lpstr>
      <vt:lpstr>Is photosynthetic acclimation to CO2 is the result of optimal downregulation?</vt:lpstr>
      <vt:lpstr>3. Does increased O2 specificity drive shifts in photosynthetic investment to Rubisco under warming?</vt:lpstr>
      <vt:lpstr>Does increased O2 specificity drive shifts in photosynthetic investment to Rubisco under warming?</vt:lpstr>
      <vt:lpstr>Does increased O2 specificity drive shifts in photosynthetic investment to Rubisco under warming?</vt:lpstr>
      <vt:lpstr>4. Can differences in optimal photosynthesis explain patterns in C3/C4 abundance?</vt:lpstr>
      <vt:lpstr>Can differences in optimal photosynthesis explain patterns in C3/C4 abundance?</vt:lpstr>
      <vt:lpstr>Can differences in optimal photosynthesis explain patterns in C3/C4 abundance?</vt:lpstr>
      <vt:lpstr>Theoretical models exist for a number of other ecophysiological traits and processes!</vt:lpstr>
      <vt:lpstr>Conclusions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plant ecophysiological theory to derive mechanisms from large-scale datasets</dc:title>
  <dc:creator>Smith, Nick</dc:creator>
  <cp:lastModifiedBy>Smith, Nick</cp:lastModifiedBy>
  <cp:revision>26</cp:revision>
  <dcterms:created xsi:type="dcterms:W3CDTF">2020-07-22T14:56:03Z</dcterms:created>
  <dcterms:modified xsi:type="dcterms:W3CDTF">2020-07-24T18:23:42Z</dcterms:modified>
</cp:coreProperties>
</file>

<file path=docProps/thumbnail.jpeg>
</file>